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440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6826" y="1498600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 smtClean="0">
                <a:solidFill>
                  <a:srgbClr val="0070C0"/>
                </a:solidFill>
              </a:rPr>
              <a:t>Серіктестіктің</a:t>
            </a:r>
            <a:r>
              <a:rPr lang="ru-RU" sz="4000" b="1" dirty="0">
                <a:solidFill>
                  <a:srgbClr val="0070C0"/>
                </a:solidFill>
              </a:rPr>
              <a:t/>
            </a:r>
            <a:br>
              <a:rPr lang="ru-RU" sz="4000" b="1" dirty="0">
                <a:solidFill>
                  <a:srgbClr val="0070C0"/>
                </a:solidFill>
              </a:rPr>
            </a:br>
            <a:r>
              <a:rPr lang="ru-RU" sz="4000" b="1" dirty="0" err="1">
                <a:solidFill>
                  <a:srgbClr val="0070C0"/>
                </a:solidFill>
              </a:rPr>
              <a:t>іскерлік</a:t>
            </a:r>
            <a:r>
              <a:rPr lang="ru-RU" sz="4000" b="1" dirty="0">
                <a:solidFill>
                  <a:srgbClr val="0070C0"/>
                </a:solidFill>
              </a:rPr>
              <a:t> этика </a:t>
            </a:r>
            <a:r>
              <a:rPr lang="ru-RU" sz="4000" b="1" dirty="0" err="1">
                <a:solidFill>
                  <a:srgbClr val="0070C0"/>
                </a:solidFill>
              </a:rPr>
              <a:t>кодексінен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br>
              <a:rPr lang="ru-RU" sz="4000" b="1" dirty="0">
                <a:solidFill>
                  <a:srgbClr val="0070C0"/>
                </a:solidFill>
              </a:rPr>
            </a:br>
            <a:r>
              <a:rPr lang="ru-RU" sz="4000" dirty="0" err="1">
                <a:solidFill>
                  <a:srgbClr val="0070C0"/>
                </a:solidFill>
              </a:rPr>
              <a:t>тезистер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92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09812" y="567266"/>
            <a:ext cx="8915400" cy="5858933"/>
          </a:xfrm>
        </p:spPr>
        <p:txBody>
          <a:bodyPr>
            <a:normAutofit fontScale="32500" lnSpcReduction="20000"/>
          </a:bodyPr>
          <a:lstStyle/>
          <a:p>
            <a:pPr marL="0" indent="0" algn="r">
              <a:buNone/>
            </a:pPr>
            <a:r>
              <a:rPr lang="kk-KZ" sz="3700" b="1" i="1" dirty="0"/>
              <a:t>№ 1 қосымша</a:t>
            </a:r>
            <a:endParaRPr lang="ru-RU" sz="3700" i="1" dirty="0"/>
          </a:p>
          <a:p>
            <a:pPr marL="0" indent="0" algn="r">
              <a:buNone/>
            </a:pPr>
            <a:r>
              <a:rPr lang="kk-KZ" sz="3700" b="1" i="1" dirty="0"/>
              <a:t>Іскерлік этика кодексіне</a:t>
            </a:r>
            <a:endParaRPr lang="ru-RU" sz="3700" i="1" dirty="0"/>
          </a:p>
          <a:p>
            <a:pPr marL="0" indent="0">
              <a:buNone/>
            </a:pPr>
            <a:r>
              <a:rPr lang="kk-KZ" sz="1400" dirty="0"/>
              <a:t> </a:t>
            </a:r>
            <a:endParaRPr lang="ru-RU" sz="1400" dirty="0"/>
          </a:p>
          <a:p>
            <a:pPr marL="0" indent="0" algn="ctr">
              <a:buNone/>
            </a:pPr>
            <a:r>
              <a:rPr lang="kk-KZ" sz="4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 БҰҰ </a:t>
            </a:r>
            <a:r>
              <a:rPr lang="kk-KZ" sz="4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Жаһандық шартының он қағидатын </a:t>
            </a:r>
            <a:endParaRPr lang="ru-RU" sz="4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4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құрметтеуге міндеттенеді</a:t>
            </a:r>
            <a:endParaRPr lang="ru-RU" sz="4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sz="37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37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Адам </a:t>
            </a:r>
            <a:r>
              <a:rPr lang="kk-KZ" sz="37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құқықтары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Іскерлік орта Халықаралық деңгейде танылған адам құқықтарын қорғауды қолдап, құрметтеуі тиіс;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Іскер топтар олардың адам құқықтарын бұзуға қатысы жоқ екеніне көз жеткізуі керек.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kk-KZ" sz="3700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37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Еңбек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Іскерлік орта Ассоциация еркіндігін және Ұжымдық келіссөздер құқығын тиімді мойындауды қамтамасыз етуі тиіс;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Іскерлік орта зорлық-зомбылық немесе мәжбүрлі еңбектің барлық нысандарын жоюды қамтамасыз етуге тиіс;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Іскерлік орта Балалар еңбегіне тыйым салуды қамтамасыз етуі тиіс;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Іскерлік орта Еңбек және кәсіп саласындағы кемсітушілікті жоюды қамтамасыз етуі тиіс.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kk-KZ" sz="3700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37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Қоршаған </a:t>
            </a:r>
            <a:r>
              <a:rPr lang="kk-KZ" sz="37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орта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Іскерлік орта экологиялық проблемаларды шешу кезінде сақ болуға тиіс;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Іскерлік орта үлкен экологиялық жауапкершілікті ілгерілету үшін бастамалар көтеруі тиіс;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Іскерлік орта экологиялық қауіпсіз технологиялардың дамуы мен таралуын көтермелеуге тиіс.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kk-KZ" sz="3700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3700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Сыбайлас </a:t>
            </a:r>
            <a:r>
              <a:rPr lang="kk-KZ" sz="37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жемқорлықпен күрес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3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 Іскерлік орта сыбайлас жемқорлықтың барлық нысандарына қарсы әрекет етуі тиіс.</a:t>
            </a:r>
            <a:endParaRPr lang="ru-RU" sz="3700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kk-KZ" sz="1400" b="1" dirty="0">
                <a:solidFill>
                  <a:srgbClr val="0070C0"/>
                </a:solidFill>
              </a:rPr>
              <a:t> </a:t>
            </a:r>
            <a:endParaRPr lang="ru-RU" dirty="0">
              <a:solidFill>
                <a:srgbClr val="0070C0"/>
              </a:solidFill>
            </a:endParaRPr>
          </a:p>
          <a:p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89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200" y="731867"/>
            <a:ext cx="8892260" cy="930678"/>
          </a:xfrm>
        </p:spPr>
        <p:txBody>
          <a:bodyPr>
            <a:normAutofit/>
          </a:bodyPr>
          <a:lstStyle/>
          <a:p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31867"/>
            <a:ext cx="8915400" cy="5613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b="1" dirty="0" smtClean="0">
                <a:solidFill>
                  <a:schemeClr val="bg2">
                    <a:lumMod val="25000"/>
                  </a:schemeClr>
                </a:solidFill>
              </a:rPr>
              <a:t>	3.1.4</a:t>
            </a:r>
            <a:r>
              <a:rPr lang="kk-KZ" sz="2400" b="1" dirty="0">
                <a:solidFill>
                  <a:schemeClr val="bg2">
                    <a:lumMod val="25000"/>
                  </a:schemeClr>
                </a:solidFill>
              </a:rPr>
              <a:t>. Сапа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kk-KZ" sz="2400" b="1" dirty="0">
                <a:solidFill>
                  <a:srgbClr val="00B050"/>
                </a:solidFill>
              </a:rPr>
              <a:t>1) біз әрқашан жоғары нәтижелерге қол жеткізуге тырысамыз;</a:t>
            </a:r>
            <a:endParaRPr lang="ru-RU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b="1" i="1" dirty="0">
                <a:solidFill>
                  <a:srgbClr val="00B050"/>
                </a:solidFill>
              </a:rPr>
              <a:t>2) біз әрқашан уәделерді сапалы және уақтылы орындаймыз;</a:t>
            </a:r>
            <a:endParaRPr lang="ru-RU" sz="2400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b="1" dirty="0">
                <a:solidFill>
                  <a:srgbClr val="00B050"/>
                </a:solidFill>
              </a:rPr>
              <a:t>3) біз ішкі және сыртқы клиенттеріміздің игілігі үшін жұмыс істейміз;</a:t>
            </a:r>
            <a:endParaRPr lang="ru-RU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b="1" i="1" dirty="0">
                <a:solidFill>
                  <a:srgbClr val="00B050"/>
                </a:solidFill>
              </a:rPr>
              <a:t>4) біз жұмысымызды жеңілдетеміз, стандарттаймыз және реттейміз;</a:t>
            </a:r>
            <a:endParaRPr lang="ru-RU" sz="2400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kk-KZ" sz="2400" b="1" dirty="0">
                <a:solidFill>
                  <a:srgbClr val="00B050"/>
                </a:solidFill>
              </a:rPr>
              <a:t>5) біз үнемі жақсы нәрсені жасаудың жаңа мүмкіндіктерін іздейміз. Біз бірінші және ең жақсы болғымыз келеді.</a:t>
            </a:r>
            <a:endParaRPr lang="ru-RU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23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 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19667"/>
            <a:ext cx="8915400" cy="5191555"/>
          </a:xfrm>
        </p:spPr>
        <p:txBody>
          <a:bodyPr/>
          <a:lstStyle/>
          <a:p>
            <a:pPr marL="0" indent="0">
              <a:buNone/>
            </a:pPr>
            <a:r>
              <a:rPr lang="kk-KZ" b="1" dirty="0" smtClean="0">
                <a:solidFill>
                  <a:srgbClr val="0070C0"/>
                </a:solidFill>
              </a:rPr>
              <a:t>	3.2.9</a:t>
            </a:r>
            <a:r>
              <a:rPr lang="kk-KZ" b="1" dirty="0">
                <a:solidFill>
                  <a:srgbClr val="0070C0"/>
                </a:solidFill>
              </a:rPr>
              <a:t>. Сыбайлас жемқорлыққа </a:t>
            </a:r>
            <a:r>
              <a:rPr lang="kk-KZ" b="1" dirty="0" smtClean="0">
                <a:solidFill>
                  <a:srgbClr val="0070C0"/>
                </a:solidFill>
              </a:rPr>
              <a:t>төзбеушілік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dirty="0">
                <a:solidFill>
                  <a:srgbClr val="0070C0"/>
                </a:solidFill>
              </a:rPr>
              <a:t>3.2.9.1. </a:t>
            </a:r>
            <a:r>
              <a:rPr lang="kk-KZ" dirty="0" smtClean="0">
                <a:solidFill>
                  <a:srgbClr val="0070C0"/>
                </a:solidFill>
              </a:rPr>
              <a:t>Серіктестік </a:t>
            </a:r>
            <a:r>
              <a:rPr lang="kk-KZ" b="1" i="1" u="sng" dirty="0">
                <a:solidFill>
                  <a:srgbClr val="0070C0"/>
                </a:solidFill>
              </a:rPr>
              <a:t>сыбайлас жемқорлықты оның кез-келген көрінісінде қабылдамайды.</a:t>
            </a:r>
            <a:r>
              <a:rPr lang="kk-KZ" dirty="0">
                <a:solidFill>
                  <a:srgbClr val="0070C0"/>
                </a:solidFill>
              </a:rPr>
              <a:t> Барлық мүдделі тараптармен өзара әрекеттесу кезінде </a:t>
            </a:r>
            <a:r>
              <a:rPr lang="kk-KZ" dirty="0" smtClean="0">
                <a:solidFill>
                  <a:srgbClr val="0070C0"/>
                </a:solidFill>
              </a:rPr>
              <a:t>Серіктестік </a:t>
            </a:r>
            <a:r>
              <a:rPr lang="kk-KZ" dirty="0">
                <a:solidFill>
                  <a:srgbClr val="0070C0"/>
                </a:solidFill>
              </a:rPr>
              <a:t>сыбайлас жемқорлыққа қарсы іс-қимыл аясында қабылданған </a:t>
            </a:r>
            <a:r>
              <a:rPr lang="kk-KZ" dirty="0" smtClean="0">
                <a:solidFill>
                  <a:srgbClr val="0070C0"/>
                </a:solidFill>
              </a:rPr>
              <a:t>Серіктестік </a:t>
            </a:r>
            <a:r>
              <a:rPr lang="kk-KZ" dirty="0">
                <a:solidFill>
                  <a:srgbClr val="0070C0"/>
                </a:solidFill>
              </a:rPr>
              <a:t>әрекеттері туралы хабардарлықты арттыру мақсатында сындарлы диалогты дамытуға тырысады</a:t>
            </a:r>
            <a:r>
              <a:rPr lang="kk-KZ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dirty="0">
                <a:solidFill>
                  <a:srgbClr val="0070C0"/>
                </a:solidFill>
              </a:rPr>
              <a:t>3.2.9.2. </a:t>
            </a:r>
            <a:r>
              <a:rPr lang="kk-KZ" dirty="0" smtClean="0">
                <a:solidFill>
                  <a:srgbClr val="0070C0"/>
                </a:solidFill>
              </a:rPr>
              <a:t>Серіктестік-ның </a:t>
            </a:r>
            <a:r>
              <a:rPr lang="kk-KZ" dirty="0">
                <a:solidFill>
                  <a:srgbClr val="0070C0"/>
                </a:solidFill>
              </a:rPr>
              <a:t>жоғары беделін сақтау үшін күнделікті жұмыста қызметкерлер сыбайлас жемқорлыққа қатысы бар НЕМЕСЕ БОЛУЫ МҮМКІН контрагенттермен іскерлік қарым-қатынас қаупін </a:t>
            </a:r>
            <a:r>
              <a:rPr lang="kk-KZ" b="1" i="1" dirty="0">
                <a:solidFill>
                  <a:srgbClr val="0070C0"/>
                </a:solidFill>
              </a:rPr>
              <a:t>азайту үшін жеткілікті күш салуы керек</a:t>
            </a:r>
            <a:r>
              <a:rPr lang="kk-KZ" dirty="0">
                <a:solidFill>
                  <a:srgbClr val="0070C0"/>
                </a:solidFill>
              </a:rPr>
              <a:t>. Сыбайлас жемқорлық істеріне тартылған қызметкерлер қолданыстағы заңнамада көзделген тәртіппен жауапкершілікке тартылуға жатады.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98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03867"/>
            <a:ext cx="8915400" cy="4607355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err="1">
                <a:solidFill>
                  <a:srgbClr val="00B050"/>
                </a:solidFill>
              </a:rPr>
              <a:t>Мүдделер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қақтығысына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жол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бермеу</a:t>
            </a:r>
            <a:endParaRPr lang="kk-KZ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kk-KZ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rgbClr val="0070C0"/>
                </a:solidFill>
              </a:rPr>
              <a:t>3.2.10.2</a:t>
            </a:r>
            <a:r>
              <a:rPr lang="kk-KZ" sz="2400" dirty="0">
                <a:solidFill>
                  <a:srgbClr val="0070C0"/>
                </a:solidFill>
              </a:rPr>
              <a:t>. </a:t>
            </a:r>
            <a:r>
              <a:rPr lang="kk-KZ" sz="2400" b="1" dirty="0" smtClean="0">
                <a:solidFill>
                  <a:srgbClr val="0070C0"/>
                </a:solidFill>
              </a:rPr>
              <a:t>Серіктестік </a:t>
            </a:r>
            <a:r>
              <a:rPr lang="kk-KZ" sz="2400" b="1" dirty="0">
                <a:solidFill>
                  <a:srgbClr val="0070C0"/>
                </a:solidFill>
              </a:rPr>
              <a:t>және жұмысшылар арасындағы </a:t>
            </a:r>
            <a:r>
              <a:rPr lang="kk-KZ" sz="2400" b="1" u="sng" dirty="0">
                <a:solidFill>
                  <a:srgbClr val="0070C0"/>
                </a:solidFill>
              </a:rPr>
              <a:t>мүдделер қақтығысының кез-келген мүмкіндігін болдырмауға тырысады. </a:t>
            </a:r>
            <a:endParaRPr lang="kk-KZ" sz="2400" b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kk-KZ" sz="2400" b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kk-KZ" sz="2400" b="1" dirty="0" smtClean="0">
                <a:solidFill>
                  <a:srgbClr val="0070C0"/>
                </a:solidFill>
              </a:rPr>
              <a:t>Қызметкерлердің </a:t>
            </a:r>
            <a:r>
              <a:rPr lang="kk-KZ" sz="2400" b="1" dirty="0">
                <a:solidFill>
                  <a:srgbClr val="0070C0"/>
                </a:solidFill>
              </a:rPr>
              <a:t>жеке мүдделері олардың лауазымдық, функционалдық міндеттерін бейтарап орындауына ықпал етпеуі тиіс.</a:t>
            </a:r>
            <a:endParaRPr lang="ru-RU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62016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251</TotalTime>
  <Words>38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Tahoma</vt:lpstr>
      <vt:lpstr>Times New Roman</vt:lpstr>
      <vt:lpstr>Wingdings 3</vt:lpstr>
      <vt:lpstr>Легкий дым</vt:lpstr>
      <vt:lpstr>Серіктестіктің іскерлік этика кодексінен  тезистер</vt:lpstr>
      <vt:lpstr>Презентация PowerPoint</vt:lpstr>
      <vt:lpstr> </vt:lpstr>
      <vt:lpstr>   </vt:lpstr>
      <vt:lpstr>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 из Кодекса деловой этики ТОО «Мангистауэнергомунай»</dc:title>
  <dc:creator>Ахбелов Беккожа</dc:creator>
  <cp:lastModifiedBy>Ахбелов Беккожа</cp:lastModifiedBy>
  <cp:revision>26</cp:revision>
  <cp:lastPrinted>2022-08-03T11:28:17Z</cp:lastPrinted>
  <dcterms:created xsi:type="dcterms:W3CDTF">2022-07-26T05:42:41Z</dcterms:created>
  <dcterms:modified xsi:type="dcterms:W3CDTF">2024-07-26T10:19:27Z</dcterms:modified>
</cp:coreProperties>
</file>