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</p:sldIdLst>
  <p:sldSz cx="12192000" cy="68580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440" y="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36826" y="1498600"/>
            <a:ext cx="8915399" cy="2262781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</a:rPr>
              <a:t>Тезисы </a:t>
            </a:r>
            <a:r>
              <a:rPr lang="ru-RU" sz="4000" dirty="0" smtClean="0">
                <a:solidFill>
                  <a:srgbClr val="0070C0"/>
                </a:solidFill>
              </a:rPr>
              <a:t/>
            </a:r>
            <a:br>
              <a:rPr lang="ru-RU" sz="4000" dirty="0" smtClean="0">
                <a:solidFill>
                  <a:srgbClr val="0070C0"/>
                </a:solidFill>
              </a:rPr>
            </a:br>
            <a:r>
              <a:rPr lang="ru-RU" sz="4000" dirty="0" smtClean="0">
                <a:solidFill>
                  <a:srgbClr val="0070C0"/>
                </a:solidFill>
              </a:rPr>
              <a:t>из </a:t>
            </a:r>
            <a:r>
              <a:rPr lang="ru-RU" sz="4000" b="1" dirty="0" smtClean="0">
                <a:solidFill>
                  <a:srgbClr val="0070C0"/>
                </a:solidFill>
              </a:rPr>
              <a:t>Кодекса деловой этики </a:t>
            </a:r>
            <a:r>
              <a:rPr lang="ru-RU" sz="4000" dirty="0" smtClean="0">
                <a:solidFill>
                  <a:srgbClr val="0070C0"/>
                </a:solidFill>
              </a:rPr>
              <a:t>Товарищества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925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295400" y="372533"/>
            <a:ext cx="10209212" cy="6062134"/>
          </a:xfrm>
        </p:spPr>
        <p:txBody>
          <a:bodyPr>
            <a:normAutofit fontScale="70000" lnSpcReduction="20000"/>
          </a:bodyPr>
          <a:lstStyle/>
          <a:p>
            <a:pPr marL="0" indent="0" algn="r">
              <a:buNone/>
            </a:pPr>
            <a:r>
              <a:rPr lang="ru-RU" b="1" i="1" dirty="0">
                <a:solidFill>
                  <a:srgbClr val="7030A0"/>
                </a:solidFill>
              </a:rPr>
              <a:t>Приложение № </a:t>
            </a:r>
            <a:r>
              <a:rPr lang="ru-RU" b="1" i="1" dirty="0" smtClean="0">
                <a:solidFill>
                  <a:srgbClr val="7030A0"/>
                </a:solidFill>
              </a:rPr>
              <a:t>1</a:t>
            </a:r>
            <a:endParaRPr lang="ru-RU" b="1" i="1" dirty="0">
              <a:solidFill>
                <a:srgbClr val="7030A0"/>
              </a:solidFill>
            </a:endParaRPr>
          </a:p>
          <a:p>
            <a:pPr marL="0" indent="0" algn="r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к </a:t>
            </a:r>
            <a:r>
              <a:rPr lang="ru-RU" b="1" i="1" dirty="0">
                <a:solidFill>
                  <a:srgbClr val="7030A0"/>
                </a:solidFill>
              </a:rPr>
              <a:t>Кодексу деловой этики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Товарищество принимает </a:t>
            </a:r>
            <a:r>
              <a:rPr lang="ru-RU" b="1" dirty="0">
                <a:solidFill>
                  <a:srgbClr val="0070C0"/>
                </a:solidFill>
              </a:rPr>
              <a:t>на себя обязательство уважать десять принципов </a:t>
            </a:r>
            <a:endParaRPr lang="ru-RU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Глобального </a:t>
            </a:r>
            <a:r>
              <a:rPr lang="ru-RU" b="1" dirty="0">
                <a:solidFill>
                  <a:srgbClr val="0070C0"/>
                </a:solidFill>
              </a:rPr>
              <a:t>договора ООН</a:t>
            </a: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ru-RU" b="1" dirty="0" smtClean="0">
                <a:solidFill>
                  <a:srgbClr val="00B0F0"/>
                </a:solidFill>
              </a:rPr>
              <a:t>Права </a:t>
            </a:r>
            <a:r>
              <a:rPr lang="ru-RU" b="1" dirty="0">
                <a:solidFill>
                  <a:srgbClr val="00B0F0"/>
                </a:solidFill>
              </a:rPr>
              <a:t>человека</a:t>
            </a:r>
            <a:endParaRPr lang="ru-RU" dirty="0">
              <a:solidFill>
                <a:srgbClr val="00B0F0"/>
              </a:solidFill>
            </a:endParaRP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1.	Деловые круги должны поддерживать и уважать защиту</a:t>
            </a:r>
            <a:r>
              <a:rPr lang="kk-KZ" b="1" i="1" dirty="0">
                <a:solidFill>
                  <a:schemeClr val="bg2">
                    <a:lumMod val="50000"/>
                  </a:schemeClr>
                </a:solidFill>
              </a:rPr>
              <a:t> провозглашенных на международном уровне</a:t>
            </a:r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 прав человека;	</a:t>
            </a: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2.	Деловые круги должны удостовериться, что они не являются соучастниками нарушений прав человека.</a:t>
            </a: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b="1" i="1" dirty="0" smtClean="0">
                <a:solidFill>
                  <a:srgbClr val="00B0F0"/>
                </a:solidFill>
              </a:rPr>
              <a:t>Труд</a:t>
            </a:r>
            <a:endParaRPr lang="ru-RU" b="1" i="1" dirty="0">
              <a:solidFill>
                <a:srgbClr val="00B0F0"/>
              </a:solidFill>
            </a:endParaRP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3.	Деловые круги должны обеспечить свободу ассоциации и эффективное признание права на коллективные переговоры;</a:t>
            </a: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4.	Деловые круги должны обеспечить искоренение всех форм насильственного или принудительного труда;</a:t>
            </a: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5.	Деловые круги должны обеспечить запрет детского труда; </a:t>
            </a: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6.	Деловые круги должны обеспечить искоренение дискриминации в области труда и  занят</a:t>
            </a:r>
            <a:r>
              <a:rPr lang="kk-KZ" b="1" i="1" dirty="0">
                <a:solidFill>
                  <a:schemeClr val="bg2">
                    <a:lumMod val="50000"/>
                  </a:schemeClr>
                </a:solidFill>
              </a:rPr>
              <a:t>ости</a:t>
            </a:r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b="1" i="1" dirty="0" smtClean="0">
                <a:solidFill>
                  <a:srgbClr val="00B0F0"/>
                </a:solidFill>
              </a:rPr>
              <a:t>Окружающая  </a:t>
            </a:r>
            <a:r>
              <a:rPr lang="ru-RU" b="1" i="1" dirty="0">
                <a:solidFill>
                  <a:srgbClr val="00B0F0"/>
                </a:solidFill>
              </a:rPr>
              <a:t>среда</a:t>
            </a: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7.	Деловые круги должны поддерживать осторожной подход при </a:t>
            </a:r>
            <a:r>
              <a:rPr lang="ru-RU" b="1" i="1" dirty="0" err="1">
                <a:solidFill>
                  <a:schemeClr val="bg2">
                    <a:lumMod val="50000"/>
                  </a:schemeClr>
                </a:solidFill>
              </a:rPr>
              <a:t>решени</a:t>
            </a:r>
            <a:r>
              <a:rPr lang="kk-KZ" b="1" i="1" dirty="0">
                <a:solidFill>
                  <a:schemeClr val="bg2">
                    <a:lumMod val="50000"/>
                  </a:schemeClr>
                </a:solidFill>
              </a:rPr>
              <a:t>й</a:t>
            </a:r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  экологических проблем;</a:t>
            </a: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8.	Деловые круги должны выступать с инициативами для продвижения большей  экологической ответственности; </a:t>
            </a: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9.	Деловые круги должны поощрять развитие и распространение экологически безопасных технологий.</a:t>
            </a: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b="1" i="1" dirty="0" smtClean="0">
                <a:solidFill>
                  <a:srgbClr val="00B0F0"/>
                </a:solidFill>
              </a:rPr>
              <a:t>Борьба </a:t>
            </a:r>
            <a:r>
              <a:rPr lang="ru-RU" b="1" i="1" dirty="0">
                <a:solidFill>
                  <a:srgbClr val="00B0F0"/>
                </a:solidFill>
              </a:rPr>
              <a:t>с коррупцией</a:t>
            </a: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10.	Деловые круги должны противодействовать всем формам коррупции, включая вымогательство и взяточничество.  </a:t>
            </a:r>
          </a:p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898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5200" y="731867"/>
            <a:ext cx="8892260" cy="930678"/>
          </a:xfrm>
        </p:spPr>
        <p:txBody>
          <a:bodyPr>
            <a:normAutofit/>
          </a:bodyPr>
          <a:lstStyle/>
          <a:p>
            <a:r>
              <a:rPr lang="ru-RU" sz="2400" b="1" dirty="0"/>
              <a:t/>
            </a:r>
            <a:br>
              <a:rPr lang="ru-RU" sz="2400" b="1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62545"/>
            <a:ext cx="8915400" cy="4682837"/>
          </a:xfrm>
        </p:spPr>
        <p:txBody>
          <a:bodyPr>
            <a:normAutofit lnSpcReduction="10000"/>
          </a:bodyPr>
          <a:lstStyle/>
          <a:p>
            <a:r>
              <a:rPr lang="kk-KZ" sz="2400" b="1" dirty="0">
                <a:solidFill>
                  <a:srgbClr val="7030A0"/>
                </a:solidFill>
              </a:rPr>
              <a:t>3.1.4.</a:t>
            </a:r>
            <a:r>
              <a:rPr lang="ru-RU" sz="2400" b="1" dirty="0">
                <a:solidFill>
                  <a:srgbClr val="7030A0"/>
                </a:solidFill>
              </a:rPr>
              <a:t>	</a:t>
            </a:r>
            <a:r>
              <a:rPr lang="kk-KZ" sz="2400" b="1" dirty="0">
                <a:solidFill>
                  <a:srgbClr val="7030A0"/>
                </a:solidFill>
              </a:rPr>
              <a:t>Качество </a:t>
            </a:r>
            <a:endParaRPr lang="ru-RU" sz="2400" dirty="0">
              <a:solidFill>
                <a:srgbClr val="7030A0"/>
              </a:solidFill>
            </a:endParaRPr>
          </a:p>
          <a:p>
            <a:r>
              <a:rPr lang="kk-KZ" sz="2400" dirty="0">
                <a:solidFill>
                  <a:srgbClr val="7030A0"/>
                </a:solidFill>
              </a:rPr>
              <a:t>1) мы всегда стараемся достигать самых высоких результатов;</a:t>
            </a:r>
            <a:endParaRPr lang="ru-RU" sz="2400" dirty="0">
              <a:solidFill>
                <a:srgbClr val="7030A0"/>
              </a:solidFill>
            </a:endParaRPr>
          </a:p>
          <a:p>
            <a:r>
              <a:rPr lang="kk-KZ" sz="2400" dirty="0">
                <a:solidFill>
                  <a:srgbClr val="7030A0"/>
                </a:solidFill>
              </a:rPr>
              <a:t>2) мы всегда качественно и своевременно выполняем обещания;</a:t>
            </a:r>
            <a:endParaRPr lang="ru-RU" sz="2400" dirty="0">
              <a:solidFill>
                <a:srgbClr val="7030A0"/>
              </a:solidFill>
            </a:endParaRPr>
          </a:p>
          <a:p>
            <a:r>
              <a:rPr lang="kk-KZ" sz="2400" dirty="0">
                <a:solidFill>
                  <a:srgbClr val="7030A0"/>
                </a:solidFill>
              </a:rPr>
              <a:t>3) мы работаем во благо наших внутренних и внешних клиентов;</a:t>
            </a:r>
            <a:endParaRPr lang="ru-RU" sz="2400" dirty="0">
              <a:solidFill>
                <a:srgbClr val="7030A0"/>
              </a:solidFill>
            </a:endParaRPr>
          </a:p>
          <a:p>
            <a:r>
              <a:rPr lang="kk-KZ" sz="2400" dirty="0">
                <a:solidFill>
                  <a:srgbClr val="7030A0"/>
                </a:solidFill>
              </a:rPr>
              <a:t>4) мы упрощаем, стандартизируем и упорядочиваем нашу работу;</a:t>
            </a:r>
            <a:endParaRPr lang="ru-RU" sz="2400" dirty="0">
              <a:solidFill>
                <a:srgbClr val="7030A0"/>
              </a:solidFill>
            </a:endParaRPr>
          </a:p>
          <a:p>
            <a:r>
              <a:rPr lang="kk-KZ" sz="2400" dirty="0">
                <a:solidFill>
                  <a:srgbClr val="7030A0"/>
                </a:solidFill>
              </a:rPr>
              <a:t>5) мы постоянно ищем новые возможности сделать что-то лучше. Мы хотим быть первыми и лучшими.</a:t>
            </a:r>
            <a:endParaRPr lang="ru-RU" sz="2400" dirty="0">
              <a:solidFill>
                <a:srgbClr val="7030A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234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/>
              <a:t> 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>
                <a:solidFill>
                  <a:srgbClr val="0070C0"/>
                </a:solidFill>
              </a:rPr>
              <a:t/>
            </a:r>
            <a:br>
              <a:rPr lang="ru-RU" sz="2400" b="1" dirty="0">
                <a:solidFill>
                  <a:srgbClr val="0070C0"/>
                </a:solidFill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109133"/>
            <a:ext cx="8915400" cy="4802089"/>
          </a:xfrm>
        </p:spPr>
        <p:txBody>
          <a:bodyPr>
            <a:normAutofit fontScale="92500" lnSpcReduction="10000"/>
          </a:bodyPr>
          <a:lstStyle/>
          <a:p>
            <a:r>
              <a:rPr lang="kk-KZ" sz="2000" b="1" dirty="0">
                <a:solidFill>
                  <a:srgbClr val="0070C0"/>
                </a:solidFill>
              </a:rPr>
              <a:t>3.2.9.</a:t>
            </a:r>
            <a:r>
              <a:rPr lang="ru-RU" sz="2000" b="1" dirty="0">
                <a:solidFill>
                  <a:srgbClr val="0070C0"/>
                </a:solidFill>
              </a:rPr>
              <a:t>	</a:t>
            </a:r>
            <a:r>
              <a:rPr lang="kk-KZ" sz="2000" b="1" dirty="0">
                <a:solidFill>
                  <a:srgbClr val="0070C0"/>
                </a:solidFill>
              </a:rPr>
              <a:t>Нетерпимость к </a:t>
            </a:r>
            <a:r>
              <a:rPr lang="kk-KZ" sz="2000" b="1" dirty="0" smtClean="0">
                <a:solidFill>
                  <a:srgbClr val="0070C0"/>
                </a:solidFill>
              </a:rPr>
              <a:t>коррупции</a:t>
            </a:r>
          </a:p>
          <a:p>
            <a:endParaRPr lang="ru-RU" sz="2000" dirty="0">
              <a:solidFill>
                <a:srgbClr val="0070C0"/>
              </a:solidFill>
            </a:endParaRPr>
          </a:p>
          <a:p>
            <a:r>
              <a:rPr lang="kk-KZ" sz="2000" dirty="0">
                <a:solidFill>
                  <a:srgbClr val="0070C0"/>
                </a:solidFill>
              </a:rPr>
              <a:t>3.2.9.1. </a:t>
            </a:r>
            <a:r>
              <a:rPr lang="kk-KZ" sz="2000" dirty="0" smtClean="0">
                <a:solidFill>
                  <a:srgbClr val="0070C0"/>
                </a:solidFill>
              </a:rPr>
              <a:t>Товарищество </a:t>
            </a:r>
            <a:r>
              <a:rPr lang="kk-KZ" sz="2000" u="sng" dirty="0">
                <a:solidFill>
                  <a:srgbClr val="0070C0"/>
                </a:solidFill>
              </a:rPr>
              <a:t>не приемлет коррупцию </a:t>
            </a:r>
            <a:r>
              <a:rPr lang="kk-KZ" sz="2000" dirty="0">
                <a:solidFill>
                  <a:srgbClr val="0070C0"/>
                </a:solidFill>
              </a:rPr>
              <a:t>в любых ее проявлениях. Во взаимодействии со всеми Заинтересованными сторонами </a:t>
            </a:r>
            <a:r>
              <a:rPr lang="kk-KZ" sz="2000" dirty="0" smtClean="0">
                <a:solidFill>
                  <a:srgbClr val="0070C0"/>
                </a:solidFill>
              </a:rPr>
              <a:t>Товарищество </a:t>
            </a:r>
            <a:r>
              <a:rPr lang="kk-KZ" sz="2000" dirty="0">
                <a:solidFill>
                  <a:srgbClr val="0070C0"/>
                </a:solidFill>
              </a:rPr>
              <a:t>стремится развивать конструктивный диалог, с целью повышать их информированность о действиях </a:t>
            </a:r>
            <a:r>
              <a:rPr lang="kk-KZ" sz="2000" dirty="0" smtClean="0">
                <a:solidFill>
                  <a:srgbClr val="0070C0"/>
                </a:solidFill>
              </a:rPr>
              <a:t>Товарищество, </a:t>
            </a:r>
            <a:r>
              <a:rPr lang="kk-KZ" sz="2000" dirty="0">
                <a:solidFill>
                  <a:srgbClr val="0070C0"/>
                </a:solidFill>
              </a:rPr>
              <a:t>предпринимаемых в рамках противодействия коррупции</a:t>
            </a:r>
            <a:r>
              <a:rPr lang="kk-KZ" sz="2000" dirty="0" smtClean="0">
                <a:solidFill>
                  <a:srgbClr val="0070C0"/>
                </a:solidFill>
              </a:rPr>
              <a:t>.</a:t>
            </a:r>
          </a:p>
          <a:p>
            <a:endParaRPr lang="ru-RU" sz="2000" dirty="0">
              <a:solidFill>
                <a:srgbClr val="0070C0"/>
              </a:solidFill>
            </a:endParaRPr>
          </a:p>
          <a:p>
            <a:r>
              <a:rPr lang="kk-KZ" sz="2000" dirty="0">
                <a:solidFill>
                  <a:srgbClr val="0070C0"/>
                </a:solidFill>
              </a:rPr>
              <a:t>3.2.9.2. В целях поддержания высокой репутации </a:t>
            </a:r>
            <a:r>
              <a:rPr lang="kk-KZ" sz="2000" dirty="0" smtClean="0">
                <a:solidFill>
                  <a:srgbClr val="0070C0"/>
                </a:solidFill>
              </a:rPr>
              <a:t>Товарищества </a:t>
            </a:r>
            <a:r>
              <a:rPr lang="kk-KZ" sz="2000" dirty="0">
                <a:solidFill>
                  <a:srgbClr val="0070C0"/>
                </a:solidFill>
              </a:rPr>
              <a:t>работники в повседневной работе </a:t>
            </a:r>
            <a:r>
              <a:rPr lang="kk-KZ" sz="2000" u="sng" dirty="0">
                <a:solidFill>
                  <a:srgbClr val="0070C0"/>
                </a:solidFill>
              </a:rPr>
              <a:t>должны прилагать разумные усилия для снижения риска</a:t>
            </a:r>
            <a:r>
              <a:rPr lang="kk-KZ" sz="2000" dirty="0">
                <a:solidFill>
                  <a:srgbClr val="0070C0"/>
                </a:solidFill>
              </a:rPr>
              <a:t> деловых отношений с контрагентами, которые были или могут быть вовлечены в коррупционную деятельность. Работники, вовлеченные в коррупционные дела, подлежат привлечению к ответственности в порядке, предусмотренном применимым законодательством. </a:t>
            </a:r>
            <a:endParaRPr lang="ru-RU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7984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71600"/>
            <a:ext cx="8915400" cy="4539622"/>
          </a:xfrm>
        </p:spPr>
        <p:txBody>
          <a:bodyPr/>
          <a:lstStyle/>
          <a:p>
            <a:pPr marL="0" indent="0">
              <a:buNone/>
            </a:pPr>
            <a:r>
              <a:rPr lang="kk-KZ" sz="2400" b="1" dirty="0">
                <a:solidFill>
                  <a:srgbClr val="0070C0"/>
                </a:solidFill>
              </a:rPr>
              <a:t>Недопустимость конфликта интересов</a:t>
            </a:r>
            <a:endParaRPr lang="kk-KZ" sz="24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kk-KZ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kk-KZ" sz="2400" dirty="0" smtClean="0">
                <a:solidFill>
                  <a:srgbClr val="0070C0"/>
                </a:solidFill>
              </a:rPr>
              <a:t>3.2.10.2</a:t>
            </a:r>
            <a:r>
              <a:rPr lang="kk-KZ" sz="2400" dirty="0">
                <a:solidFill>
                  <a:srgbClr val="0070C0"/>
                </a:solidFill>
              </a:rPr>
              <a:t>. </a:t>
            </a:r>
            <a:r>
              <a:rPr lang="kk-KZ" sz="2400" dirty="0" smtClean="0">
                <a:solidFill>
                  <a:srgbClr val="0070C0"/>
                </a:solidFill>
              </a:rPr>
              <a:t>Товарищество </a:t>
            </a:r>
            <a:r>
              <a:rPr lang="kk-KZ" sz="2400" dirty="0">
                <a:solidFill>
                  <a:srgbClr val="0070C0"/>
                </a:solidFill>
              </a:rPr>
              <a:t>стремится </a:t>
            </a:r>
            <a:r>
              <a:rPr lang="kk-KZ" sz="2400" b="1" i="1" dirty="0">
                <a:solidFill>
                  <a:srgbClr val="0070C0"/>
                </a:solidFill>
              </a:rPr>
              <a:t>исключить любую возможность возникновения конфликта интересов </a:t>
            </a:r>
            <a:r>
              <a:rPr lang="kk-KZ" sz="2400" dirty="0">
                <a:solidFill>
                  <a:srgbClr val="0070C0"/>
                </a:solidFill>
              </a:rPr>
              <a:t>между </a:t>
            </a:r>
            <a:r>
              <a:rPr lang="kk-KZ" sz="2400" dirty="0" smtClean="0">
                <a:solidFill>
                  <a:srgbClr val="0070C0"/>
                </a:solidFill>
              </a:rPr>
              <a:t>Товарищество </a:t>
            </a:r>
            <a:r>
              <a:rPr lang="kk-KZ" sz="2400" dirty="0">
                <a:solidFill>
                  <a:srgbClr val="0070C0"/>
                </a:solidFill>
              </a:rPr>
              <a:t>и работниками. Личные интересы работников не должны оказывать влияния на беспристрастное выполнение ими своих должностных, функциональных обязанностей. </a:t>
            </a:r>
            <a:endParaRPr lang="ru-RU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962016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248</TotalTime>
  <Words>58</Words>
  <Application>Microsoft Office PowerPoint</Application>
  <PresentationFormat>Широкоэкранный</PresentationFormat>
  <Paragraphs>36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Легкий дым</vt:lpstr>
      <vt:lpstr>Тезисы  из Кодекса деловой этики Товарищества</vt:lpstr>
      <vt:lpstr>Презентация PowerPoint</vt:lpstr>
      <vt:lpstr> </vt:lpstr>
      <vt:lpstr>   </vt:lpstr>
      <vt:lpstr>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Тезисы  из Кодекса деловой этики ТОО «Мангистауэнергомунай»</dc:title>
  <dc:creator>Ахбелов Беккожа</dc:creator>
  <cp:lastModifiedBy>Ахбелов Беккожа</cp:lastModifiedBy>
  <cp:revision>26</cp:revision>
  <cp:lastPrinted>2022-08-03T11:28:17Z</cp:lastPrinted>
  <dcterms:created xsi:type="dcterms:W3CDTF">2022-07-26T05:42:41Z</dcterms:created>
  <dcterms:modified xsi:type="dcterms:W3CDTF">2024-07-26T10:05:54Z</dcterms:modified>
</cp:coreProperties>
</file>