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9" d="100"/>
          <a:sy n="99" d="100"/>
        </p:scale>
        <p:origin x="440" y="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082800"/>
            <a:ext cx="7766936" cy="1968036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0070C0"/>
                </a:solidFill>
              </a:rPr>
              <a:t>"</a:t>
            </a:r>
            <a:r>
              <a:rPr lang="ru-RU" sz="3200" b="1" dirty="0" err="1">
                <a:solidFill>
                  <a:srgbClr val="0070C0"/>
                </a:solidFill>
              </a:rPr>
              <a:t>Сыбайлас</a:t>
            </a:r>
            <a:r>
              <a:rPr lang="ru-RU" sz="3200" b="1" dirty="0">
                <a:solidFill>
                  <a:srgbClr val="0070C0"/>
                </a:solidFill>
              </a:rPr>
              <a:t> </a:t>
            </a:r>
            <a:r>
              <a:rPr lang="ru-RU" sz="3200" b="1" dirty="0" err="1">
                <a:solidFill>
                  <a:srgbClr val="0070C0"/>
                </a:solidFill>
              </a:rPr>
              <a:t>жемқорлыққа</a:t>
            </a:r>
            <a:r>
              <a:rPr lang="ru-RU" sz="3200" b="1" dirty="0">
                <a:solidFill>
                  <a:srgbClr val="0070C0"/>
                </a:solidFill>
              </a:rPr>
              <a:t> </a:t>
            </a:r>
            <a:r>
              <a:rPr lang="ru-RU" sz="3200" b="1" dirty="0" err="1">
                <a:solidFill>
                  <a:srgbClr val="0070C0"/>
                </a:solidFill>
              </a:rPr>
              <a:t>қарсы</a:t>
            </a:r>
            <a:r>
              <a:rPr lang="ru-RU" sz="3200" b="1" dirty="0">
                <a:solidFill>
                  <a:srgbClr val="0070C0"/>
                </a:solidFill>
              </a:rPr>
              <a:t> </a:t>
            </a:r>
            <a:r>
              <a:rPr lang="ru-RU" sz="3200" b="1" dirty="0" err="1">
                <a:solidFill>
                  <a:srgbClr val="0070C0"/>
                </a:solidFill>
              </a:rPr>
              <a:t>іс-қимыл</a:t>
            </a:r>
            <a:r>
              <a:rPr lang="ru-RU" sz="3200" b="1" dirty="0">
                <a:solidFill>
                  <a:srgbClr val="0070C0"/>
                </a:solidFill>
              </a:rPr>
              <a:t> </a:t>
            </a:r>
            <a:r>
              <a:rPr lang="ru-RU" sz="3200" b="1" dirty="0" err="1">
                <a:solidFill>
                  <a:srgbClr val="0070C0"/>
                </a:solidFill>
              </a:rPr>
              <a:t>саласындағы</a:t>
            </a:r>
            <a:r>
              <a:rPr lang="ru-RU" sz="3200" b="1" dirty="0">
                <a:solidFill>
                  <a:srgbClr val="0070C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саясатынан</a:t>
            </a:r>
            <a:r>
              <a:rPr lang="ru-RU" sz="3200" b="1" dirty="0" smtClean="0">
                <a:solidFill>
                  <a:srgbClr val="0070C0"/>
                </a:solidFill>
              </a:rPr>
              <a:t>" </a:t>
            </a:r>
            <a:r>
              <a:rPr lang="ru-RU" sz="3200" dirty="0" err="1" smtClean="0">
                <a:solidFill>
                  <a:srgbClr val="0070C0"/>
                </a:solidFill>
              </a:rPr>
              <a:t>тезистер</a:t>
            </a:r>
            <a:endParaRPr lang="ru-RU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729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545714"/>
            <a:ext cx="8596668" cy="1443953"/>
          </a:xfrm>
        </p:spPr>
        <p:txBody>
          <a:bodyPr>
            <a:normAutofit fontScale="90000"/>
          </a:bodyPr>
          <a:lstStyle/>
          <a:p>
            <a:r>
              <a:rPr lang="ru-RU" sz="2200" b="1" dirty="0" err="1" smtClean="0">
                <a:solidFill>
                  <a:srgbClr val="0070C0"/>
                </a:solidFill>
              </a:rPr>
              <a:t>Сыбайлас</a:t>
            </a:r>
            <a:r>
              <a:rPr lang="ru-RU" sz="2200" b="1" dirty="0" smtClean="0">
                <a:solidFill>
                  <a:srgbClr val="0070C0"/>
                </a:solidFill>
              </a:rPr>
              <a:t> </a:t>
            </a:r>
            <a:r>
              <a:rPr lang="ru-RU" sz="2200" b="1" dirty="0" err="1">
                <a:solidFill>
                  <a:srgbClr val="0070C0"/>
                </a:solidFill>
              </a:rPr>
              <a:t>жемқорлыққа</a:t>
            </a:r>
            <a:r>
              <a:rPr lang="ru-RU" sz="2200" b="1" dirty="0">
                <a:solidFill>
                  <a:srgbClr val="0070C0"/>
                </a:solidFill>
              </a:rPr>
              <a:t> </a:t>
            </a:r>
            <a:r>
              <a:rPr lang="ru-RU" sz="2200" b="1" dirty="0" err="1">
                <a:solidFill>
                  <a:srgbClr val="0070C0"/>
                </a:solidFill>
              </a:rPr>
              <a:t>қарсы</a:t>
            </a:r>
            <a:r>
              <a:rPr lang="ru-RU" sz="2200" b="1" dirty="0">
                <a:solidFill>
                  <a:srgbClr val="0070C0"/>
                </a:solidFill>
              </a:rPr>
              <a:t> </a:t>
            </a:r>
            <a:r>
              <a:rPr lang="ru-RU" sz="2200" b="1" dirty="0" err="1">
                <a:solidFill>
                  <a:srgbClr val="0070C0"/>
                </a:solidFill>
              </a:rPr>
              <a:t>іс-қимыл</a:t>
            </a:r>
            <a:r>
              <a:rPr lang="ru-RU" sz="2200" b="1" dirty="0">
                <a:solidFill>
                  <a:srgbClr val="0070C0"/>
                </a:solidFill>
              </a:rPr>
              <a:t> </a:t>
            </a:r>
            <a:r>
              <a:rPr lang="ru-RU" sz="2200" b="1" dirty="0" err="1">
                <a:solidFill>
                  <a:srgbClr val="0070C0"/>
                </a:solidFill>
              </a:rPr>
              <a:t>саласындағы</a:t>
            </a:r>
            <a:r>
              <a:rPr lang="ru-RU" sz="2200" b="1" dirty="0">
                <a:solidFill>
                  <a:srgbClr val="0070C0"/>
                </a:solidFill>
              </a:rPr>
              <a:t> </a:t>
            </a:r>
            <a:r>
              <a:rPr lang="ru-RU" sz="2200" b="1" dirty="0" err="1">
                <a:solidFill>
                  <a:srgbClr val="0070C0"/>
                </a:solidFill>
              </a:rPr>
              <a:t>саясатқа</a:t>
            </a:r>
            <a:r>
              <a:rPr lang="ru-RU" sz="2200" b="1" dirty="0">
                <a:solidFill>
                  <a:srgbClr val="0070C0"/>
                </a:solidFill>
              </a:rPr>
              <a:t> </a:t>
            </a:r>
            <a:r>
              <a:rPr lang="ru-RU" sz="2200" b="1" dirty="0" smtClean="0">
                <a:solidFill>
                  <a:srgbClr val="0070C0"/>
                </a:solidFill>
              </a:rPr>
              <a:t/>
            </a:r>
            <a:br>
              <a:rPr lang="ru-RU" sz="2200" b="1" dirty="0" smtClean="0">
                <a:solidFill>
                  <a:srgbClr val="0070C0"/>
                </a:solidFill>
              </a:rPr>
            </a:br>
            <a:r>
              <a:rPr lang="ru-RU" sz="2200" b="1" dirty="0" smtClean="0">
                <a:solidFill>
                  <a:srgbClr val="0070C0"/>
                </a:solidFill>
              </a:rPr>
              <a:t>1-қосымша</a:t>
            </a:r>
            <a:r>
              <a:rPr lang="ru-RU" sz="2200" b="1" dirty="0">
                <a:solidFill>
                  <a:srgbClr val="0070C0"/>
                </a:solidFill>
              </a:rPr>
              <a:t>, </a:t>
            </a:r>
            <a:r>
              <a:rPr lang="ru-RU" sz="2000" b="1" dirty="0">
                <a:solidFill>
                  <a:srgbClr val="0070C0"/>
                </a:solidFill>
              </a:rPr>
              <a:t/>
            </a:r>
            <a:br>
              <a:rPr lang="ru-RU" sz="2000" b="1" dirty="0">
                <a:solidFill>
                  <a:srgbClr val="0070C0"/>
                </a:solidFill>
              </a:rPr>
            </a:br>
            <a:r>
              <a:rPr lang="ru-RU" sz="2200" i="1" dirty="0" err="1">
                <a:solidFill>
                  <a:srgbClr val="0070C0"/>
                </a:solidFill>
              </a:rPr>
              <a:t>Еңбек</a:t>
            </a:r>
            <a:r>
              <a:rPr lang="ru-RU" sz="2200" i="1" dirty="0">
                <a:solidFill>
                  <a:srgbClr val="0070C0"/>
                </a:solidFill>
              </a:rPr>
              <a:t> </a:t>
            </a:r>
            <a:r>
              <a:rPr lang="ru-RU" sz="2200" i="1" dirty="0" err="1">
                <a:solidFill>
                  <a:srgbClr val="0070C0"/>
                </a:solidFill>
              </a:rPr>
              <a:t>шартына</a:t>
            </a:r>
            <a:r>
              <a:rPr lang="ru-RU" sz="2200" i="1" dirty="0">
                <a:solidFill>
                  <a:srgbClr val="0070C0"/>
                </a:solidFill>
              </a:rPr>
              <a:t> </a:t>
            </a:r>
            <a:r>
              <a:rPr lang="ru-RU" sz="2200" i="1" dirty="0" err="1">
                <a:solidFill>
                  <a:srgbClr val="0070C0"/>
                </a:solidFill>
              </a:rPr>
              <a:t>қосымша</a:t>
            </a:r>
            <a:r>
              <a:rPr lang="ru-RU" sz="2000" b="1" dirty="0">
                <a:solidFill>
                  <a:srgbClr val="0070C0"/>
                </a:solidFill>
              </a:rPr>
              <a:t/>
            </a:r>
            <a:br>
              <a:rPr lang="ru-RU" sz="2000" b="1" dirty="0">
                <a:solidFill>
                  <a:srgbClr val="0070C0"/>
                </a:solidFill>
              </a:rPr>
            </a:br>
            <a:r>
              <a:rPr lang="ru-RU" sz="2000" b="1" dirty="0">
                <a:solidFill>
                  <a:srgbClr val="0070C0"/>
                </a:solidFill>
              </a:rPr>
              <a:t/>
            </a:r>
            <a:br>
              <a:rPr lang="ru-RU" sz="2000" b="1" dirty="0">
                <a:solidFill>
                  <a:srgbClr val="0070C0"/>
                </a:solidFill>
              </a:rPr>
            </a:br>
            <a:r>
              <a:rPr lang="ru-RU" sz="2000" b="1" dirty="0" err="1" smtClean="0">
                <a:solidFill>
                  <a:srgbClr val="0070C0"/>
                </a:solidFill>
              </a:rPr>
              <a:t>Сыбайлас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>
                <a:solidFill>
                  <a:srgbClr val="0070C0"/>
                </a:solidFill>
              </a:rPr>
              <a:t>жемқорлыққа</a:t>
            </a:r>
            <a:r>
              <a:rPr lang="ru-RU" sz="2000" b="1" dirty="0">
                <a:solidFill>
                  <a:srgbClr val="0070C0"/>
                </a:solidFill>
              </a:rPr>
              <a:t> </a:t>
            </a:r>
            <a:r>
              <a:rPr lang="ru-RU" sz="2000" b="1" dirty="0" err="1">
                <a:solidFill>
                  <a:srgbClr val="0070C0"/>
                </a:solidFill>
              </a:rPr>
              <a:t>қарсы</a:t>
            </a:r>
            <a:r>
              <a:rPr lang="ru-RU" sz="2000" b="1" dirty="0">
                <a:solidFill>
                  <a:srgbClr val="0070C0"/>
                </a:solidFill>
              </a:rPr>
              <a:t> </a:t>
            </a:r>
            <a:r>
              <a:rPr lang="ru-RU" sz="2000" b="1" dirty="0" err="1">
                <a:solidFill>
                  <a:srgbClr val="0070C0"/>
                </a:solidFill>
              </a:rPr>
              <a:t>іс-қимыл</a:t>
            </a:r>
            <a:r>
              <a:rPr lang="ru-RU" sz="2000" b="1" dirty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саласындағы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>
                <a:solidFill>
                  <a:srgbClr val="0070C0"/>
                </a:solidFill>
              </a:rPr>
              <a:t>саясаттың</a:t>
            </a:r>
            <a:r>
              <a:rPr lang="ru-RU" sz="2000" b="1" dirty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нормаларын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>
                <a:solidFill>
                  <a:srgbClr val="0070C0"/>
                </a:solidFill>
              </a:rPr>
              <a:t>сақтау</a:t>
            </a:r>
            <a:r>
              <a:rPr lang="ru-RU" sz="2000" b="1" dirty="0">
                <a:solidFill>
                  <a:srgbClr val="0070C0"/>
                </a:solidFill>
              </a:rPr>
              <a:t> </a:t>
            </a:r>
            <a:r>
              <a:rPr lang="ru-RU" sz="2000" b="1" dirty="0" err="1">
                <a:solidFill>
                  <a:srgbClr val="0070C0"/>
                </a:solidFill>
              </a:rPr>
              <a:t>міндеттемесі</a:t>
            </a:r>
            <a:r>
              <a:rPr lang="ru-RU" sz="2000" b="1" dirty="0">
                <a:solidFill>
                  <a:srgbClr val="0070C0"/>
                </a:solidFill>
              </a:rPr>
              <a:t/>
            </a:r>
            <a:br>
              <a:rPr lang="ru-RU" sz="2000" b="1" dirty="0">
                <a:solidFill>
                  <a:srgbClr val="0070C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323705"/>
            <a:ext cx="8596668" cy="45342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1.	</a:t>
            </a:r>
            <a:r>
              <a:rPr lang="ru-RU" dirty="0" err="1">
                <a:solidFill>
                  <a:srgbClr val="0070C0"/>
                </a:solidFill>
              </a:rPr>
              <a:t>Қызметкер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сыбайлас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жемқорлыққа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қарсы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іс-қимыл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саласындағы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Саясатының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мазмұнымен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танысқанын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растайды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және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оларды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сақтауға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міндеттенеді</a:t>
            </a:r>
            <a:r>
              <a:rPr lang="ru-RU" dirty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2.	</a:t>
            </a:r>
            <a:r>
              <a:rPr lang="ru-RU" i="1" dirty="0" err="1" smtClean="0">
                <a:solidFill>
                  <a:srgbClr val="0070C0"/>
                </a:solidFill>
              </a:rPr>
              <a:t>Қызметкер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kk-KZ" i="1" dirty="0" smtClean="0">
                <a:solidFill>
                  <a:srgbClr val="0070C0"/>
                </a:solidFill>
              </a:rPr>
              <a:t>міндеттенеді</a:t>
            </a:r>
            <a:r>
              <a:rPr lang="ru-RU" i="1" dirty="0" smtClean="0">
                <a:solidFill>
                  <a:srgbClr val="0070C0"/>
                </a:solidFill>
              </a:rPr>
              <a:t>:</a:t>
            </a:r>
            <a:endParaRPr lang="ru-RU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2.1.	</a:t>
            </a:r>
            <a:r>
              <a:rPr lang="ru-RU" dirty="0" err="1">
                <a:solidFill>
                  <a:srgbClr val="0070C0"/>
                </a:solidFill>
              </a:rPr>
              <a:t>Коммерциялық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ұйымдарды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билік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және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өзін-өзі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басқару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органдарын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қазақстандық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және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шетелдік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мемлекеттік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қызметшілерді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жеке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компаниялар</a:t>
            </a:r>
            <a:r>
              <a:rPr lang="ru-RU" dirty="0">
                <a:solidFill>
                  <a:srgbClr val="0070C0"/>
                </a:solidFill>
              </a:rPr>
              <a:t> мен </a:t>
            </a:r>
            <a:r>
              <a:rPr lang="ru-RU" dirty="0" err="1">
                <a:solidFill>
                  <a:srgbClr val="0070C0"/>
                </a:solidFill>
              </a:rPr>
              <a:t>олардың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өкілдерін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қоса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алғанда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қандай</a:t>
            </a:r>
            <a:r>
              <a:rPr lang="ru-RU" dirty="0">
                <a:solidFill>
                  <a:srgbClr val="0070C0"/>
                </a:solidFill>
              </a:rPr>
              <a:t> да </a:t>
            </a:r>
            <a:r>
              <a:rPr lang="ru-RU" dirty="0" err="1">
                <a:solidFill>
                  <a:srgbClr val="0070C0"/>
                </a:solidFill>
              </a:rPr>
              <a:t>бір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тұлғаларға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және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қандай</a:t>
            </a:r>
            <a:r>
              <a:rPr lang="ru-RU" dirty="0">
                <a:solidFill>
                  <a:srgbClr val="0070C0"/>
                </a:solidFill>
              </a:rPr>
              <a:t> да </a:t>
            </a:r>
            <a:r>
              <a:rPr lang="ru-RU" dirty="0" err="1">
                <a:solidFill>
                  <a:srgbClr val="0070C0"/>
                </a:solidFill>
              </a:rPr>
              <a:t>бір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тұлғалардан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немесе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ұйымдардан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билік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және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өзін-өзі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басқару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органдарын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қазақстандық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және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шетелдік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мемлекеттік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қызметшілерді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жеке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компаниялар</a:t>
            </a:r>
            <a:r>
              <a:rPr lang="ru-RU" dirty="0">
                <a:solidFill>
                  <a:srgbClr val="0070C0"/>
                </a:solidFill>
              </a:rPr>
              <a:t> мен </a:t>
            </a:r>
            <a:r>
              <a:rPr lang="ru-RU" dirty="0" err="1">
                <a:solidFill>
                  <a:srgbClr val="0070C0"/>
                </a:solidFill>
              </a:rPr>
              <a:t>олардың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өкілдерін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қоса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алғанда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кез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келген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нысанда</a:t>
            </a:r>
            <a:r>
              <a:rPr lang="ru-RU" dirty="0">
                <a:solidFill>
                  <a:srgbClr val="0070C0"/>
                </a:solidFill>
              </a:rPr>
              <a:t> (</a:t>
            </a:r>
            <a:r>
              <a:rPr lang="ru-RU" dirty="0" err="1">
                <a:solidFill>
                  <a:srgbClr val="0070C0"/>
                </a:solidFill>
              </a:rPr>
              <a:t>ынталандыру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төлемдері</a:t>
            </a:r>
            <a:r>
              <a:rPr lang="ru-RU" dirty="0">
                <a:solidFill>
                  <a:srgbClr val="0070C0"/>
                </a:solidFill>
              </a:rPr>
              <a:t>) </a:t>
            </a:r>
            <a:r>
              <a:rPr lang="ru-RU" dirty="0" err="1">
                <a:solidFill>
                  <a:srgbClr val="0070C0"/>
                </a:solidFill>
              </a:rPr>
              <a:t>нысандылықтарды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оңайлату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үшін</a:t>
            </a:r>
            <a:r>
              <a:rPr lang="ru-RU" dirty="0">
                <a:solidFill>
                  <a:srgbClr val="0070C0"/>
                </a:solidFill>
              </a:rPr>
              <a:t> пара </a:t>
            </a:r>
            <a:r>
              <a:rPr lang="ru-RU" dirty="0" err="1">
                <a:solidFill>
                  <a:srgbClr val="0070C0"/>
                </a:solidFill>
              </a:rPr>
              <a:t>және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төлемдер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ұсынбауға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бермеуге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уәде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етпеуге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сұрамауға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және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алмауға</a:t>
            </a:r>
            <a:r>
              <a:rPr lang="ru-RU" dirty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endParaRPr lang="ru-RU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27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7400"/>
          </a:xfrm>
        </p:spPr>
        <p:txBody>
          <a:bodyPr>
            <a:normAutofit fontScale="90000"/>
          </a:bodyPr>
          <a:lstStyle/>
          <a:p>
            <a:r>
              <a:rPr lang="kk-KZ" dirty="0"/>
              <a:t/>
            </a:r>
            <a:br>
              <a:rPr lang="kk-KZ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8800" y="1237722"/>
            <a:ext cx="8596668" cy="4553478"/>
          </a:xfrm>
        </p:spPr>
        <p:txBody>
          <a:bodyPr>
            <a:noAutofit/>
          </a:bodyPr>
          <a:lstStyle/>
          <a:p>
            <a:r>
              <a:rPr lang="kk-KZ" b="1" dirty="0" smtClean="0">
                <a:solidFill>
                  <a:srgbClr val="0070C0"/>
                </a:solidFill>
              </a:rPr>
              <a:t>2. Қызметкер міндеттенеді</a:t>
            </a:r>
            <a:r>
              <a:rPr lang="ru-RU" b="1" dirty="0" smtClean="0">
                <a:solidFill>
                  <a:srgbClr val="0070C0"/>
                </a:solidFill>
              </a:rPr>
              <a:t>:</a:t>
            </a:r>
            <a:endParaRPr lang="kk-KZ" b="1" dirty="0" smtClean="0">
              <a:solidFill>
                <a:srgbClr val="0070C0"/>
              </a:solidFill>
            </a:endParaRPr>
          </a:p>
          <a:p>
            <a:endParaRPr lang="kk-KZ" dirty="0">
              <a:solidFill>
                <a:srgbClr val="0070C0"/>
              </a:solidFill>
            </a:endParaRPr>
          </a:p>
          <a:p>
            <a:r>
              <a:rPr lang="kk-KZ" dirty="0" smtClean="0">
                <a:solidFill>
                  <a:srgbClr val="0070C0"/>
                </a:solidFill>
              </a:rPr>
              <a:t>2.3</a:t>
            </a:r>
            <a:r>
              <a:rPr lang="kk-KZ" dirty="0">
                <a:solidFill>
                  <a:srgbClr val="0070C0"/>
                </a:solidFill>
              </a:rPr>
              <a:t>.	Тікелей басшыға және Саясаттың сақталуын бақылауға жауапты тұлғаға дереу хабарлау: </a:t>
            </a:r>
          </a:p>
          <a:p>
            <a:r>
              <a:rPr lang="kk-KZ" dirty="0">
                <a:solidFill>
                  <a:srgbClr val="0070C0"/>
                </a:solidFill>
              </a:rPr>
              <a:t>-	Қызметкердің сыбайлас жемқорлық құқық бұзушылықтарды жасауға бейімделу жағдайлары туралы;</a:t>
            </a:r>
          </a:p>
          <a:p>
            <a:r>
              <a:rPr lang="kk-KZ" dirty="0">
                <a:solidFill>
                  <a:srgbClr val="0070C0"/>
                </a:solidFill>
              </a:rPr>
              <a:t>-	Серіктестік басқа қызметкерлерінің, контрагенттерінің немесе өзге тұлғалардың сыбайлас жемқорлық құқық бұзушылық жасау жағдайлары туралы қызметкерге белгілі болған ақпарат туралы;</a:t>
            </a:r>
          </a:p>
          <a:p>
            <a:r>
              <a:rPr lang="kk-KZ" dirty="0">
                <a:solidFill>
                  <a:srgbClr val="0070C0"/>
                </a:solidFill>
              </a:rPr>
              <a:t>-	қызметкердің мүдделер қақтығысының пайда болу немесе туындаған мүмкіндігі туралы.</a:t>
            </a:r>
          </a:p>
          <a:p>
            <a:endParaRPr lang="kk-KZ" sz="1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769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57856"/>
            <a:ext cx="8596668" cy="3880773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3.	</a:t>
            </a:r>
            <a:r>
              <a:rPr lang="ru-RU" sz="2400" dirty="0" err="1">
                <a:solidFill>
                  <a:srgbClr val="0070C0"/>
                </a:solidFill>
              </a:rPr>
              <a:t>Қызметкер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Саясаттың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сақталуын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бақылауға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жауапты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Серіктестік</a:t>
            </a:r>
            <a:r>
              <a:rPr lang="ru-RU" sz="2400" dirty="0">
                <a:solidFill>
                  <a:srgbClr val="0070C0"/>
                </a:solidFill>
              </a:rPr>
              <a:t> Комплаенс </a:t>
            </a:r>
            <a:r>
              <a:rPr lang="ru-RU" sz="2400" dirty="0" err="1">
                <a:solidFill>
                  <a:srgbClr val="0070C0"/>
                </a:solidFill>
              </a:rPr>
              <a:t>қызметіне</a:t>
            </a:r>
            <a:r>
              <a:rPr lang="ru-RU" sz="2400" dirty="0">
                <a:solidFill>
                  <a:srgbClr val="0070C0"/>
                </a:solidFill>
              </a:rPr>
              <a:t>  </a:t>
            </a:r>
            <a:r>
              <a:rPr lang="ru-RU" sz="2400" dirty="0" err="1">
                <a:solidFill>
                  <a:srgbClr val="0070C0"/>
                </a:solidFill>
              </a:rPr>
              <a:t>өз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әрекеттерінің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заңдылығын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немесе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әдептілігін</a:t>
            </a:r>
            <a:r>
              <a:rPr lang="ru-RU" sz="2400" dirty="0">
                <a:solidFill>
                  <a:srgbClr val="0070C0"/>
                </a:solidFill>
              </a:rPr>
              <a:t>, </a:t>
            </a:r>
            <a:r>
              <a:rPr lang="ru-RU" sz="2400" dirty="0" err="1">
                <a:solidFill>
                  <a:srgbClr val="0070C0"/>
                </a:solidFill>
              </a:rPr>
              <a:t>сондай-ақ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басқа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қызметкерлердің</a:t>
            </a:r>
            <a:r>
              <a:rPr lang="ru-RU" sz="2400" dirty="0">
                <a:solidFill>
                  <a:srgbClr val="0070C0"/>
                </a:solidFill>
              </a:rPr>
              <a:t>, </a:t>
            </a:r>
            <a:r>
              <a:rPr lang="ru-RU" sz="2400" dirty="0" err="1">
                <a:solidFill>
                  <a:srgbClr val="0070C0"/>
                </a:solidFill>
              </a:rPr>
              <a:t>контрагенттердің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немесе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Серіктестікмен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өзара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іс-қимыл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жасайтын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өзге</a:t>
            </a:r>
            <a:r>
              <a:rPr lang="ru-RU" sz="2400" dirty="0">
                <a:solidFill>
                  <a:srgbClr val="0070C0"/>
                </a:solidFill>
              </a:rPr>
              <a:t> де </a:t>
            </a:r>
            <a:r>
              <a:rPr lang="ru-RU" sz="2400" dirty="0" err="1">
                <a:solidFill>
                  <a:srgbClr val="0070C0"/>
                </a:solidFill>
              </a:rPr>
              <a:t>тұлғалардың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әрекеттерін</a:t>
            </a:r>
            <a:r>
              <a:rPr lang="ru-RU" sz="2400" dirty="0">
                <a:solidFill>
                  <a:srgbClr val="0070C0"/>
                </a:solidFill>
              </a:rPr>
              <a:t>, </a:t>
            </a:r>
            <a:r>
              <a:rPr lang="ru-RU" sz="2400" dirty="0" err="1">
                <a:solidFill>
                  <a:srgbClr val="0070C0"/>
                </a:solidFill>
              </a:rPr>
              <a:t>әрекетсіздігін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немесе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ұсыныстарын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Серіктестік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b="1" dirty="0">
                <a:solidFill>
                  <a:srgbClr val="0070C0"/>
                </a:solidFill>
              </a:rPr>
              <a:t>«</a:t>
            </a:r>
            <a:r>
              <a:rPr lang="ru-RU" sz="2400" b="1" dirty="0" err="1">
                <a:solidFill>
                  <a:srgbClr val="0070C0"/>
                </a:solidFill>
              </a:rPr>
              <a:t>Жедел</a:t>
            </a:r>
            <a:r>
              <a:rPr lang="ru-RU" sz="2400" b="1" dirty="0">
                <a:solidFill>
                  <a:srgbClr val="0070C0"/>
                </a:solidFill>
              </a:rPr>
              <a:t> </a:t>
            </a:r>
            <a:r>
              <a:rPr lang="ru-RU" sz="2400" b="1" dirty="0" err="1">
                <a:solidFill>
                  <a:srgbClr val="0070C0"/>
                </a:solidFill>
              </a:rPr>
              <a:t>байланыс</a:t>
            </a:r>
            <a:r>
              <a:rPr lang="ru-RU" sz="2400" b="1" dirty="0">
                <a:solidFill>
                  <a:srgbClr val="0070C0"/>
                </a:solidFill>
              </a:rPr>
              <a:t> </a:t>
            </a:r>
            <a:r>
              <a:rPr lang="ru-RU" sz="2400" b="1" dirty="0" err="1">
                <a:solidFill>
                  <a:srgbClr val="0070C0"/>
                </a:solidFill>
              </a:rPr>
              <a:t>желісіне</a:t>
            </a:r>
            <a:r>
              <a:rPr lang="ru-RU" sz="2400" b="1" dirty="0">
                <a:solidFill>
                  <a:srgbClr val="0070C0"/>
                </a:solidFill>
              </a:rPr>
              <a:t>» </a:t>
            </a:r>
            <a:r>
              <a:rPr lang="ru-RU" sz="2400" dirty="0" err="1">
                <a:solidFill>
                  <a:srgbClr val="0070C0"/>
                </a:solidFill>
              </a:rPr>
              <a:t>хабарлау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мүмкіндігімен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танысты</a:t>
            </a:r>
            <a:r>
              <a:rPr lang="ru-RU" sz="2400" dirty="0">
                <a:solidFill>
                  <a:srgbClr val="0070C0"/>
                </a:solidFill>
              </a:rPr>
              <a:t>.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99958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110</TotalTime>
  <Words>26</Words>
  <Application>Microsoft Office PowerPoint</Application>
  <PresentationFormat>Широкоэкранный</PresentationFormat>
  <Paragraphs>14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Аспект</vt:lpstr>
      <vt:lpstr>"Сыбайлас жемқорлыққа қарсы іс-қимыл саласындағы саясатынан" тезистер</vt:lpstr>
      <vt:lpstr>Сыбайлас жемқорлыққа қарсы іс-қимыл саласындағы саясатқа  1-қосымша,  Еңбек шартына қосымша  Сыбайлас жемқорлыққа қарсы іс-қимыл саласындағы саясаттың нормаларын сақтау міндеттемесі   </vt:lpstr>
      <vt:lpstr>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Тезисы  из «Политики в области противодействия коррупции» ТОО «Мангистауэнергомунай»</dc:title>
  <dc:creator>Ахбелов Беккожа</dc:creator>
  <cp:lastModifiedBy>Ахбелов Беккожа</cp:lastModifiedBy>
  <cp:revision>26</cp:revision>
  <dcterms:created xsi:type="dcterms:W3CDTF">2022-07-26T06:10:34Z</dcterms:created>
  <dcterms:modified xsi:type="dcterms:W3CDTF">2024-08-20T05:26:27Z</dcterms:modified>
</cp:coreProperties>
</file>